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</p:sldIdLst>
  <p:sldSz cx="18288000" cy="10287000"/>
  <p:notesSz cx="6858000" cy="9144000"/>
  <p:embeddedFontLst>
    <p:embeddedFont>
      <p:font typeface="Helios Extended Bold" charset="1" panose="02000805050000020004"/>
      <p:regular r:id="rId9"/>
    </p:embeddedFont>
    <p:embeddedFont>
      <p:font typeface="Helios Extended" charset="1" panose="02000505040000020004"/>
      <p:regular r:id="rId10"/>
    </p:embeddedFont>
    <p:embeddedFont>
      <p:font typeface="Beth Ellen" charset="1" panose="000000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17" Target="../media/image30.png" Type="http://schemas.openxmlformats.org/officeDocument/2006/relationships/image"/><Relationship Id="rId18" Target="../media/image31.svg" Type="http://schemas.openxmlformats.org/officeDocument/2006/relationships/image"/><Relationship Id="rId19" Target="../media/image5.png" Type="http://schemas.openxmlformats.org/officeDocument/2006/relationships/image"/><Relationship Id="rId2" Target="../media/image17.png" Type="http://schemas.openxmlformats.org/officeDocument/2006/relationships/image"/><Relationship Id="rId20" Target="../media/image6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jpe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36.png" Type="http://schemas.openxmlformats.org/officeDocument/2006/relationships/image"/><Relationship Id="rId14" Target="../media/image37.svg" Type="http://schemas.openxmlformats.org/officeDocument/2006/relationships/image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5.png" Type="http://schemas.openxmlformats.org/officeDocument/2006/relationships/image"/><Relationship Id="rId9" Target="../media/image3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73" r="-24062" b="-114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3099" y="-540144"/>
            <a:ext cx="19620536" cy="11733233"/>
            <a:chOff x="0" y="0"/>
            <a:chExt cx="5167549" cy="30902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67549" cy="3090234"/>
            </a:xfrm>
            <a:custGeom>
              <a:avLst/>
              <a:gdLst/>
              <a:ahLst/>
              <a:cxnLst/>
              <a:rect r="r" b="b" t="t" l="l"/>
              <a:pathLst>
                <a:path h="3090234" w="5167549">
                  <a:moveTo>
                    <a:pt x="0" y="0"/>
                  </a:moveTo>
                  <a:lnTo>
                    <a:pt x="5167549" y="0"/>
                  </a:lnTo>
                  <a:lnTo>
                    <a:pt x="5167549" y="3090234"/>
                  </a:lnTo>
                  <a:lnTo>
                    <a:pt x="0" y="3090234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67549" cy="3128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4171" y="212872"/>
            <a:ext cx="17373346" cy="1631656"/>
            <a:chOff x="0" y="0"/>
            <a:chExt cx="4575696" cy="4297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75696" cy="429737"/>
            </a:xfrm>
            <a:custGeom>
              <a:avLst/>
              <a:gdLst/>
              <a:ahLst/>
              <a:cxnLst/>
              <a:rect r="r" b="b" t="t" l="l"/>
              <a:pathLst>
                <a:path h="429737" w="4575696">
                  <a:moveTo>
                    <a:pt x="0" y="0"/>
                  </a:moveTo>
                  <a:lnTo>
                    <a:pt x="4575696" y="0"/>
                  </a:lnTo>
                  <a:lnTo>
                    <a:pt x="4575696" y="429737"/>
                  </a:lnTo>
                  <a:lnTo>
                    <a:pt x="0" y="42973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75696" cy="467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5400000">
            <a:off x="14701451" y="-1962525"/>
            <a:ext cx="4765822" cy="4826149"/>
          </a:xfrm>
          <a:custGeom>
            <a:avLst/>
            <a:gdLst/>
            <a:ahLst/>
            <a:cxnLst/>
            <a:rect r="r" b="b" t="t" l="l"/>
            <a:pathLst>
              <a:path h="4826149" w="4765822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503212" y="8281618"/>
            <a:ext cx="6778625" cy="3210272"/>
            <a:chOff x="0" y="0"/>
            <a:chExt cx="1501729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153972" y="7270652"/>
            <a:ext cx="6778625" cy="3210272"/>
            <a:chOff x="0" y="0"/>
            <a:chExt cx="1501729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656423" y="2061927"/>
            <a:ext cx="11081094" cy="6219691"/>
            <a:chOff x="0" y="0"/>
            <a:chExt cx="2918477" cy="16381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18477" cy="1638108"/>
            </a:xfrm>
            <a:custGeom>
              <a:avLst/>
              <a:gdLst/>
              <a:ahLst/>
              <a:cxnLst/>
              <a:rect r="r" b="b" t="t" l="l"/>
              <a:pathLst>
                <a:path h="1638108" w="2918477">
                  <a:moveTo>
                    <a:pt x="0" y="0"/>
                  </a:moveTo>
                  <a:lnTo>
                    <a:pt x="2918477" y="0"/>
                  </a:lnTo>
                  <a:lnTo>
                    <a:pt x="2918477" y="1638108"/>
                  </a:lnTo>
                  <a:lnTo>
                    <a:pt x="0" y="1638108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2918477" cy="1733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true" flipV="false" rot="0">
            <a:off x="15461080" y="6263803"/>
            <a:ext cx="4164408" cy="4217122"/>
          </a:xfrm>
          <a:custGeom>
            <a:avLst/>
            <a:gdLst/>
            <a:ahLst/>
            <a:cxnLst/>
            <a:rect r="r" b="b" t="t" l="l"/>
            <a:pathLst>
              <a:path h="4217122" w="4164408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64171" y="5326473"/>
            <a:ext cx="6200734" cy="2934202"/>
          </a:xfrm>
          <a:custGeom>
            <a:avLst/>
            <a:gdLst/>
            <a:ahLst/>
            <a:cxnLst/>
            <a:rect r="r" b="b" t="t" l="l"/>
            <a:pathLst>
              <a:path h="2934202" w="6200734">
                <a:moveTo>
                  <a:pt x="0" y="0"/>
                </a:moveTo>
                <a:lnTo>
                  <a:pt x="6200734" y="0"/>
                </a:lnTo>
                <a:lnTo>
                  <a:pt x="6200734" y="2934202"/>
                </a:lnTo>
                <a:lnTo>
                  <a:pt x="0" y="2934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97" r="0" b="-16597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1631252" y="6142277"/>
            <a:ext cx="4404422" cy="4460175"/>
          </a:xfrm>
          <a:custGeom>
            <a:avLst/>
            <a:gdLst/>
            <a:ahLst/>
            <a:cxnLst/>
            <a:rect r="r" b="b" t="t" l="l"/>
            <a:pathLst>
              <a:path h="4460175" w="4404422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999599" y="9340744"/>
            <a:ext cx="710797" cy="828075"/>
          </a:xfrm>
          <a:custGeom>
            <a:avLst/>
            <a:gdLst/>
            <a:ahLst/>
            <a:cxnLst/>
            <a:rect r="r" b="b" t="t" l="l"/>
            <a:pathLst>
              <a:path h="828075" w="710797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8851" r="-191602" b="-48017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710397" y="9363556"/>
            <a:ext cx="1400357" cy="782449"/>
          </a:xfrm>
          <a:custGeom>
            <a:avLst/>
            <a:gdLst/>
            <a:ahLst/>
            <a:cxnLst/>
            <a:rect r="r" b="b" t="t" l="l"/>
            <a:pathLst>
              <a:path h="782449" w="1400357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64171" y="2086211"/>
            <a:ext cx="6200734" cy="3240262"/>
          </a:xfrm>
          <a:custGeom>
            <a:avLst/>
            <a:gdLst/>
            <a:ahLst/>
            <a:cxnLst/>
            <a:rect r="r" b="b" t="t" l="l"/>
            <a:pathLst>
              <a:path h="3240262" w="6200734">
                <a:moveTo>
                  <a:pt x="0" y="0"/>
                </a:moveTo>
                <a:lnTo>
                  <a:pt x="6200734" y="0"/>
                </a:lnTo>
                <a:lnTo>
                  <a:pt x="6200734" y="3240262"/>
                </a:lnTo>
                <a:lnTo>
                  <a:pt x="0" y="32402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9518" r="0" b="-24525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6656423" y="8500693"/>
            <a:ext cx="8288762" cy="1585928"/>
            <a:chOff x="0" y="0"/>
            <a:chExt cx="2183048" cy="41769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83049" cy="417693"/>
            </a:xfrm>
            <a:custGeom>
              <a:avLst/>
              <a:gdLst/>
              <a:ahLst/>
              <a:cxnLst/>
              <a:rect r="r" b="b" t="t" l="l"/>
              <a:pathLst>
                <a:path h="417693" w="2183049">
                  <a:moveTo>
                    <a:pt x="0" y="0"/>
                  </a:moveTo>
                  <a:lnTo>
                    <a:pt x="2183049" y="0"/>
                  </a:lnTo>
                  <a:lnTo>
                    <a:pt x="2183049" y="417693"/>
                  </a:lnTo>
                  <a:lnTo>
                    <a:pt x="0" y="417693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183048" cy="455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 rot="0">
            <a:off x="6996036" y="9730205"/>
            <a:ext cx="7479577" cy="46193"/>
          </a:xfrm>
          <a:prstGeom prst="rect">
            <a:avLst/>
          </a:prstGeom>
          <a:solidFill>
            <a:srgbClr val="154062"/>
          </a:solidFill>
        </p:spPr>
      </p:sp>
      <p:grpSp>
        <p:nvGrpSpPr>
          <p:cNvPr name="Group 29" id="29"/>
          <p:cNvGrpSpPr/>
          <p:nvPr/>
        </p:nvGrpSpPr>
        <p:grpSpPr>
          <a:xfrm rot="0">
            <a:off x="2719439" y="9021363"/>
            <a:ext cx="3422633" cy="1065258"/>
            <a:chOff x="0" y="0"/>
            <a:chExt cx="4563511" cy="142034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27206" cy="1420344"/>
            </a:xfrm>
            <a:custGeom>
              <a:avLst/>
              <a:gdLst/>
              <a:ahLst/>
              <a:cxnLst/>
              <a:rect r="r" b="b" t="t" l="l"/>
              <a:pathLst>
                <a:path h="1420344" w="1427206">
                  <a:moveTo>
                    <a:pt x="0" y="0"/>
                  </a:moveTo>
                  <a:lnTo>
                    <a:pt x="1427206" y="0"/>
                  </a:lnTo>
                  <a:lnTo>
                    <a:pt x="1427206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3143167" y="0"/>
              <a:ext cx="1420344" cy="1420344"/>
            </a:xfrm>
            <a:custGeom>
              <a:avLst/>
              <a:gdLst/>
              <a:ahLst/>
              <a:cxnLst/>
              <a:rect r="r" b="b" t="t" l="l"/>
              <a:pathLst>
                <a:path h="1420344" w="1420344">
                  <a:moveTo>
                    <a:pt x="0" y="0"/>
                  </a:moveTo>
                  <a:lnTo>
                    <a:pt x="1420344" y="0"/>
                  </a:lnTo>
                  <a:lnTo>
                    <a:pt x="1420344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571583" y="0"/>
              <a:ext cx="1427206" cy="1420344"/>
            </a:xfrm>
            <a:custGeom>
              <a:avLst/>
              <a:gdLst/>
              <a:ahLst/>
              <a:cxnLst/>
              <a:rect r="r" b="b" t="t" l="l"/>
              <a:pathLst>
                <a:path h="1420344" w="1427206">
                  <a:moveTo>
                    <a:pt x="0" y="0"/>
                  </a:moveTo>
                  <a:lnTo>
                    <a:pt x="1427206" y="0"/>
                  </a:lnTo>
                  <a:lnTo>
                    <a:pt x="1427206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942" r="-892" b="-942"/>
              </a:stretch>
            </a:blipFill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7040474" y="6658525"/>
            <a:ext cx="596059" cy="612128"/>
          </a:xfrm>
          <a:custGeom>
            <a:avLst/>
            <a:gdLst/>
            <a:ahLst/>
            <a:cxnLst/>
            <a:rect r="r" b="b" t="t" l="l"/>
            <a:pathLst>
              <a:path h="612128" w="596059">
                <a:moveTo>
                  <a:pt x="0" y="0"/>
                </a:moveTo>
                <a:lnTo>
                  <a:pt x="596059" y="0"/>
                </a:lnTo>
                <a:lnTo>
                  <a:pt x="596059" y="612127"/>
                </a:lnTo>
                <a:lnTo>
                  <a:pt x="0" y="6121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6996036" y="5112968"/>
            <a:ext cx="677331" cy="695591"/>
          </a:xfrm>
          <a:custGeom>
            <a:avLst/>
            <a:gdLst/>
            <a:ahLst/>
            <a:cxnLst/>
            <a:rect r="r" b="b" t="t" l="l"/>
            <a:pathLst>
              <a:path h="695591" w="677331">
                <a:moveTo>
                  <a:pt x="0" y="0"/>
                </a:moveTo>
                <a:lnTo>
                  <a:pt x="677332" y="0"/>
                </a:lnTo>
                <a:lnTo>
                  <a:pt x="677332" y="695591"/>
                </a:lnTo>
                <a:lnTo>
                  <a:pt x="0" y="6955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6996036" y="5913334"/>
            <a:ext cx="684935" cy="640414"/>
          </a:xfrm>
          <a:custGeom>
            <a:avLst/>
            <a:gdLst/>
            <a:ahLst/>
            <a:cxnLst/>
            <a:rect r="r" b="b" t="t" l="l"/>
            <a:pathLst>
              <a:path h="640414" w="684935">
                <a:moveTo>
                  <a:pt x="0" y="0"/>
                </a:moveTo>
                <a:lnTo>
                  <a:pt x="684935" y="0"/>
                </a:lnTo>
                <a:lnTo>
                  <a:pt x="684935" y="640414"/>
                </a:lnTo>
                <a:lnTo>
                  <a:pt x="0" y="64041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721149" y="345774"/>
            <a:ext cx="14439178" cy="124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5"/>
              </a:lnSpc>
            </a:pPr>
            <a:r>
              <a:rPr lang="en-US" sz="3432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Overhaul of the building of Municipal non-profit enterprise  «First Cherkasy City Hospital»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045568" y="4904126"/>
            <a:ext cx="10915287" cy="312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5"/>
              </a:lnSpc>
            </a:pPr>
          </a:p>
          <a:p>
            <a:pPr algn="l">
              <a:lnSpc>
                <a:spcPts val="3105"/>
              </a:lnSpc>
            </a:pPr>
            <a:r>
              <a:rPr lang="en-US" sz="2747" spc="46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9 773</a:t>
            </a:r>
            <a:r>
              <a:rPr lang="en-US" sz="2747" spc="46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patients treated in inpatient care per year </a:t>
            </a:r>
          </a:p>
          <a:p>
            <a:pPr algn="l">
              <a:lnSpc>
                <a:spcPts val="3105"/>
              </a:lnSpc>
            </a:pPr>
          </a:p>
          <a:p>
            <a:pPr algn="l">
              <a:lnSpc>
                <a:spcPts val="3105"/>
              </a:lnSpc>
            </a:pPr>
            <a:r>
              <a:rPr lang="en-US" sz="2747" spc="46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3 463</a:t>
            </a:r>
            <a:r>
              <a:rPr lang="en-US" sz="2747" spc="46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surgical interventions were performed </a:t>
            </a:r>
          </a:p>
          <a:p>
            <a:pPr algn="l">
              <a:lnSpc>
                <a:spcPts val="3105"/>
              </a:lnSpc>
            </a:pPr>
          </a:p>
          <a:p>
            <a:pPr algn="l">
              <a:lnSpc>
                <a:spcPts val="3105"/>
              </a:lnSpc>
            </a:pPr>
            <a:r>
              <a:rPr lang="en-US" sz="2747" spc="46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Provision of specialized care </a:t>
            </a:r>
            <a:r>
              <a:rPr lang="en-US" sz="2747" spc="46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24/7</a:t>
            </a:r>
          </a:p>
          <a:p>
            <a:pPr algn="l">
              <a:lnSpc>
                <a:spcPts val="3105"/>
              </a:lnSpc>
            </a:pPr>
          </a:p>
          <a:p>
            <a:pPr algn="l">
              <a:lnSpc>
                <a:spcPts val="3105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6761250" y="8643568"/>
            <a:ext cx="7949148" cy="987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b="true" sz="2500" spc="15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</a:t>
            </a:r>
          </a:p>
          <a:p>
            <a:pPr algn="ctr">
              <a:lnSpc>
                <a:spcPts val="3926"/>
              </a:lnSpc>
            </a:pPr>
            <a:r>
              <a:rPr lang="en-US" b="true" sz="2500" spc="15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1 207 500 EUR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996036" y="2286270"/>
            <a:ext cx="9714360" cy="217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9"/>
              </a:lnSpc>
            </a:pPr>
            <a:r>
              <a:rPr lang="en-US" sz="2504" spc="4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 multidisciplinary medical institution with bed fund of 355 beds.</a:t>
            </a:r>
          </a:p>
          <a:p>
            <a:pPr algn="l">
              <a:lnSpc>
                <a:spcPts val="2829"/>
              </a:lnSpc>
            </a:pPr>
          </a:p>
          <a:p>
            <a:pPr algn="l">
              <a:lnSpc>
                <a:spcPts val="2829"/>
              </a:lnSpc>
            </a:pPr>
            <a:r>
              <a:rPr lang="en-US" sz="2504" spc="4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15 departments with the only burn department for adults and children in the region. </a:t>
            </a:r>
          </a:p>
          <a:p>
            <a:pPr algn="l">
              <a:lnSpc>
                <a:spcPts val="2829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6996036" y="4346806"/>
            <a:ext cx="10915287" cy="39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b="true" sz="2547" spc="43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Currently, the number of visitors of the institution: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61" r="0" b="-241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001" y="-187876"/>
            <a:ext cx="18989718" cy="10662752"/>
            <a:chOff x="0" y="0"/>
            <a:chExt cx="5001407" cy="28082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1407" cy="2808297"/>
            </a:xfrm>
            <a:custGeom>
              <a:avLst/>
              <a:gdLst/>
              <a:ahLst/>
              <a:cxnLst/>
              <a:rect r="r" b="b" t="t" l="l"/>
              <a:pathLst>
                <a:path h="2808297" w="5001407">
                  <a:moveTo>
                    <a:pt x="0" y="0"/>
                  </a:moveTo>
                  <a:lnTo>
                    <a:pt x="5001407" y="0"/>
                  </a:lnTo>
                  <a:lnTo>
                    <a:pt x="5001407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01407" cy="2846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4866" y="700469"/>
            <a:ext cx="8933714" cy="9438160"/>
            <a:chOff x="0" y="0"/>
            <a:chExt cx="2352912" cy="24857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52912" cy="2485770"/>
            </a:xfrm>
            <a:custGeom>
              <a:avLst/>
              <a:gdLst/>
              <a:ahLst/>
              <a:cxnLst/>
              <a:rect r="r" b="b" t="t" l="l"/>
              <a:pathLst>
                <a:path h="2485770" w="2352912">
                  <a:moveTo>
                    <a:pt x="0" y="0"/>
                  </a:moveTo>
                  <a:lnTo>
                    <a:pt x="2352912" y="0"/>
                  </a:lnTo>
                  <a:lnTo>
                    <a:pt x="2352912" y="2485770"/>
                  </a:lnTo>
                  <a:lnTo>
                    <a:pt x="0" y="248577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42875"/>
              <a:ext cx="2352912" cy="262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777168" y="2533601"/>
            <a:ext cx="7026524" cy="7414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5"/>
              </a:lnSpc>
            </a:pPr>
            <a:r>
              <a:rPr lang="en-US" sz="3084" spc="5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roof repair</a:t>
            </a:r>
          </a:p>
          <a:p>
            <a:pPr algn="l">
              <a:lnSpc>
                <a:spcPts val="3485"/>
              </a:lnSpc>
            </a:pPr>
          </a:p>
          <a:p>
            <a:pPr algn="l">
              <a:lnSpc>
                <a:spcPts val="3485"/>
              </a:lnSpc>
            </a:pPr>
          </a:p>
          <a:p>
            <a:pPr algn="l">
              <a:lnSpc>
                <a:spcPts val="3485"/>
              </a:lnSpc>
            </a:pPr>
            <a:r>
              <a:rPr lang="en-US" sz="3084" spc="5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insulation of facades</a:t>
            </a:r>
          </a:p>
          <a:p>
            <a:pPr algn="l">
              <a:lnSpc>
                <a:spcPts val="3485"/>
              </a:lnSpc>
            </a:pPr>
          </a:p>
          <a:p>
            <a:pPr algn="l">
              <a:lnSpc>
                <a:spcPts val="3485"/>
              </a:lnSpc>
            </a:pPr>
          </a:p>
          <a:p>
            <a:pPr algn="l">
              <a:lnSpc>
                <a:spcPts val="3485"/>
              </a:lnSpc>
            </a:pPr>
            <a:r>
              <a:rPr lang="en-US" sz="3084" spc="5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external windows and doors</a:t>
            </a:r>
          </a:p>
          <a:p>
            <a:pPr algn="l">
              <a:lnSpc>
                <a:spcPts val="3485"/>
              </a:lnSpc>
            </a:pPr>
          </a:p>
          <a:p>
            <a:pPr algn="l">
              <a:lnSpc>
                <a:spcPts val="3485"/>
              </a:lnSpc>
            </a:pPr>
          </a:p>
          <a:p>
            <a:pPr algn="l">
              <a:lnSpc>
                <a:spcPts val="3485"/>
              </a:lnSpc>
            </a:pPr>
            <a:r>
              <a:rPr lang="en-US" sz="3084" spc="5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interior finishing of the passage and stairwells</a:t>
            </a:r>
          </a:p>
          <a:p>
            <a:pPr algn="l">
              <a:lnSpc>
                <a:spcPts val="3485"/>
              </a:lnSpc>
            </a:pPr>
          </a:p>
          <a:p>
            <a:pPr algn="l">
              <a:lnSpc>
                <a:spcPts val="3485"/>
              </a:lnSpc>
            </a:pPr>
          </a:p>
          <a:p>
            <a:pPr algn="l">
              <a:lnSpc>
                <a:spcPts val="3485"/>
              </a:lnSpc>
            </a:pPr>
            <a:r>
              <a:rPr lang="en-US" sz="3084" spc="5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electrical networks and equipment</a:t>
            </a:r>
          </a:p>
          <a:p>
            <a:pPr algn="l">
              <a:lnSpc>
                <a:spcPts val="348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26890" y="989711"/>
            <a:ext cx="8406381" cy="903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b="true" sz="3060" spc="52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works: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55061" y="6835837"/>
            <a:ext cx="811757" cy="811757"/>
          </a:xfrm>
          <a:custGeom>
            <a:avLst/>
            <a:gdLst/>
            <a:ahLst/>
            <a:cxnLst/>
            <a:rect r="r" b="b" t="t" l="l"/>
            <a:pathLst>
              <a:path h="811757" w="811757">
                <a:moveTo>
                  <a:pt x="0" y="0"/>
                </a:moveTo>
                <a:lnTo>
                  <a:pt x="811756" y="0"/>
                </a:lnTo>
                <a:lnTo>
                  <a:pt x="811756" y="811757"/>
                </a:lnTo>
                <a:lnTo>
                  <a:pt x="0" y="811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275322" y="5946113"/>
            <a:ext cx="4404422" cy="4460175"/>
          </a:xfrm>
          <a:custGeom>
            <a:avLst/>
            <a:gdLst/>
            <a:ahLst/>
            <a:cxnLst/>
            <a:rect r="r" b="b" t="t" l="l"/>
            <a:pathLst>
              <a:path h="4460175" w="4404422">
                <a:moveTo>
                  <a:pt x="0" y="0"/>
                </a:moveTo>
                <a:lnTo>
                  <a:pt x="4404423" y="0"/>
                </a:lnTo>
                <a:lnTo>
                  <a:pt x="4404423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3502800" y="7173503"/>
            <a:ext cx="6778625" cy="3210272"/>
            <a:chOff x="0" y="0"/>
            <a:chExt cx="1501729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8100000">
            <a:off x="-899754" y="-1505197"/>
            <a:ext cx="4154615" cy="4114800"/>
          </a:xfrm>
          <a:custGeom>
            <a:avLst/>
            <a:gdLst/>
            <a:ahLst/>
            <a:cxnLst/>
            <a:rect r="r" b="b" t="t" l="l"/>
            <a:pathLst>
              <a:path h="4114800" w="4154615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8100000">
            <a:off x="15211195" y="-1381308"/>
            <a:ext cx="3911712" cy="3874224"/>
          </a:xfrm>
          <a:custGeom>
            <a:avLst/>
            <a:gdLst/>
            <a:ahLst/>
            <a:cxnLst/>
            <a:rect r="r" b="b" t="t" l="l"/>
            <a:pathLst>
              <a:path h="3874224" w="3911712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3885332" y="7173503"/>
            <a:ext cx="6778625" cy="3210272"/>
            <a:chOff x="0" y="0"/>
            <a:chExt cx="1501729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687527" y="7241716"/>
            <a:ext cx="6778625" cy="3210272"/>
            <a:chOff x="0" y="0"/>
            <a:chExt cx="1501729" cy="711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803692" y="5441645"/>
            <a:ext cx="7876611" cy="4696984"/>
          </a:xfrm>
          <a:custGeom>
            <a:avLst/>
            <a:gdLst/>
            <a:ahLst/>
            <a:cxnLst/>
            <a:rect r="r" b="b" t="t" l="l"/>
            <a:pathLst>
              <a:path h="4696984" w="7876611">
                <a:moveTo>
                  <a:pt x="0" y="0"/>
                </a:moveTo>
                <a:lnTo>
                  <a:pt x="7876612" y="0"/>
                </a:lnTo>
                <a:lnTo>
                  <a:pt x="7876612" y="4696983"/>
                </a:lnTo>
                <a:lnTo>
                  <a:pt x="0" y="46969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29142" b="-21818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803692" y="689672"/>
            <a:ext cx="7876611" cy="4666336"/>
          </a:xfrm>
          <a:custGeom>
            <a:avLst/>
            <a:gdLst/>
            <a:ahLst/>
            <a:cxnLst/>
            <a:rect r="r" b="b" t="t" l="l"/>
            <a:pathLst>
              <a:path h="4666336" w="7876611">
                <a:moveTo>
                  <a:pt x="0" y="0"/>
                </a:moveTo>
                <a:lnTo>
                  <a:pt x="7876612" y="0"/>
                </a:lnTo>
                <a:lnTo>
                  <a:pt x="7876612" y="4666336"/>
                </a:lnTo>
                <a:lnTo>
                  <a:pt x="0" y="46663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362" t="-18876" r="-1770" b="-24476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84552" y="2375248"/>
            <a:ext cx="1302234" cy="618561"/>
          </a:xfrm>
          <a:custGeom>
            <a:avLst/>
            <a:gdLst/>
            <a:ahLst/>
            <a:cxnLst/>
            <a:rect r="r" b="b" t="t" l="l"/>
            <a:pathLst>
              <a:path h="618561" w="1302234">
                <a:moveTo>
                  <a:pt x="0" y="0"/>
                </a:moveTo>
                <a:lnTo>
                  <a:pt x="1302234" y="0"/>
                </a:lnTo>
                <a:lnTo>
                  <a:pt x="1302234" y="618561"/>
                </a:lnTo>
                <a:lnTo>
                  <a:pt x="0" y="6185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97985" y="3566226"/>
            <a:ext cx="804449" cy="797410"/>
          </a:xfrm>
          <a:custGeom>
            <a:avLst/>
            <a:gdLst/>
            <a:ahLst/>
            <a:cxnLst/>
            <a:rect r="r" b="b" t="t" l="l"/>
            <a:pathLst>
              <a:path h="797410" w="804449">
                <a:moveTo>
                  <a:pt x="0" y="0"/>
                </a:moveTo>
                <a:lnTo>
                  <a:pt x="804448" y="0"/>
                </a:lnTo>
                <a:lnTo>
                  <a:pt x="804448" y="797410"/>
                </a:lnTo>
                <a:lnTo>
                  <a:pt x="0" y="7974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97985" y="5143500"/>
            <a:ext cx="839909" cy="839909"/>
          </a:xfrm>
          <a:custGeom>
            <a:avLst/>
            <a:gdLst/>
            <a:ahLst/>
            <a:cxnLst/>
            <a:rect r="r" b="b" t="t" l="l"/>
            <a:pathLst>
              <a:path h="839909" w="839909">
                <a:moveTo>
                  <a:pt x="0" y="0"/>
                </a:moveTo>
                <a:lnTo>
                  <a:pt x="839908" y="0"/>
                </a:lnTo>
                <a:lnTo>
                  <a:pt x="839908" y="839909"/>
                </a:lnTo>
                <a:lnTo>
                  <a:pt x="0" y="83990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55061" y="8581286"/>
            <a:ext cx="811757" cy="914656"/>
          </a:xfrm>
          <a:custGeom>
            <a:avLst/>
            <a:gdLst/>
            <a:ahLst/>
            <a:cxnLst/>
            <a:rect r="r" b="b" t="t" l="l"/>
            <a:pathLst>
              <a:path h="914656" w="811757">
                <a:moveTo>
                  <a:pt x="0" y="0"/>
                </a:moveTo>
                <a:lnTo>
                  <a:pt x="811756" y="0"/>
                </a:lnTo>
                <a:lnTo>
                  <a:pt x="811756" y="914656"/>
                </a:lnTo>
                <a:lnTo>
                  <a:pt x="0" y="91465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3503212" y="8281618"/>
            <a:ext cx="6778625" cy="3210272"/>
            <a:chOff x="0" y="0"/>
            <a:chExt cx="1501729" cy="7112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4153972" y="7270652"/>
            <a:ext cx="6778625" cy="3210272"/>
            <a:chOff x="0" y="0"/>
            <a:chExt cx="1501729" cy="7112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true" flipV="false" rot="0">
            <a:off x="15461080" y="6263803"/>
            <a:ext cx="4164408" cy="4217122"/>
          </a:xfrm>
          <a:custGeom>
            <a:avLst/>
            <a:gdLst/>
            <a:ahLst/>
            <a:cxnLst/>
            <a:rect r="r" b="b" t="t" l="l"/>
            <a:pathLst>
              <a:path h="4217122" w="4164408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5999599" y="9340744"/>
            <a:ext cx="710797" cy="828075"/>
          </a:xfrm>
          <a:custGeom>
            <a:avLst/>
            <a:gdLst/>
            <a:ahLst/>
            <a:cxnLst/>
            <a:rect r="r" b="b" t="t" l="l"/>
            <a:pathLst>
              <a:path h="828075" w="710797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-18851" r="-191602" b="-48017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6710397" y="9363556"/>
            <a:ext cx="1400357" cy="782449"/>
          </a:xfrm>
          <a:custGeom>
            <a:avLst/>
            <a:gdLst/>
            <a:ahLst/>
            <a:cxnLst/>
            <a:rect r="r" b="b" t="t" l="l"/>
            <a:pathLst>
              <a:path h="782449" w="1400357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73" r="-24062" b="-114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5113" y="-1355092"/>
            <a:ext cx="19063691" cy="12997183"/>
            <a:chOff x="0" y="0"/>
            <a:chExt cx="5020890" cy="34231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20890" cy="3423126"/>
            </a:xfrm>
            <a:custGeom>
              <a:avLst/>
              <a:gdLst/>
              <a:ahLst/>
              <a:cxnLst/>
              <a:rect r="r" b="b" t="t" l="l"/>
              <a:pathLst>
                <a:path h="3423126" w="5020890">
                  <a:moveTo>
                    <a:pt x="0" y="0"/>
                  </a:moveTo>
                  <a:lnTo>
                    <a:pt x="5020890" y="0"/>
                  </a:lnTo>
                  <a:lnTo>
                    <a:pt x="5020890" y="3423126"/>
                  </a:lnTo>
                  <a:lnTo>
                    <a:pt x="0" y="3423126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20890" cy="3461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>
                      <a:alpha val="92941"/>
                    </a:srgbClr>
                  </a:solidFill>
                  <a:latin typeface="Beth Ellen"/>
                  <a:ea typeface="Beth Ellen"/>
                  <a:cs typeface="Beth Ellen"/>
                  <a:sym typeface="Beth Ellen"/>
                </a:rPr>
                <a:t>                                                                          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1B517B">
                      <a:alpha val="92941"/>
                    </a:srgbClr>
                  </a:solidFill>
                  <a:latin typeface="Beth Ellen"/>
                  <a:ea typeface="Beth Ellen"/>
                  <a:cs typeface="Beth Ellen"/>
                  <a:sym typeface="Beth Ellen"/>
                </a:rPr>
                <a:t>                                                                               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502800" y="7173503"/>
            <a:ext cx="6778625" cy="3210272"/>
            <a:chOff x="0" y="0"/>
            <a:chExt cx="1501729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8100000">
            <a:off x="-899754" y="-1505197"/>
            <a:ext cx="4154615" cy="4114800"/>
          </a:xfrm>
          <a:custGeom>
            <a:avLst/>
            <a:gdLst/>
            <a:ahLst/>
            <a:cxnLst/>
            <a:rect r="r" b="b" t="t" l="l"/>
            <a:pathLst>
              <a:path h="4114800" w="4154615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8100000">
            <a:off x="15211195" y="-1381308"/>
            <a:ext cx="3911712" cy="3874224"/>
          </a:xfrm>
          <a:custGeom>
            <a:avLst/>
            <a:gdLst/>
            <a:ahLst/>
            <a:cxnLst/>
            <a:rect r="r" b="b" t="t" l="l"/>
            <a:pathLst>
              <a:path h="3874224" w="3911712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979335" y="2798373"/>
            <a:ext cx="8700969" cy="6786480"/>
            <a:chOff x="0" y="0"/>
            <a:chExt cx="3623642" cy="28263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23642" cy="2826326"/>
            </a:xfrm>
            <a:custGeom>
              <a:avLst/>
              <a:gdLst/>
              <a:ahLst/>
              <a:cxnLst/>
              <a:rect r="r" b="b" t="t" l="l"/>
              <a:pathLst>
                <a:path h="2826326" w="3623642">
                  <a:moveTo>
                    <a:pt x="0" y="0"/>
                  </a:moveTo>
                  <a:lnTo>
                    <a:pt x="3623642" y="0"/>
                  </a:lnTo>
                  <a:lnTo>
                    <a:pt x="3623642" y="2826326"/>
                  </a:lnTo>
                  <a:lnTo>
                    <a:pt x="0" y="282632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623642" cy="2864426"/>
            </a:xfrm>
            <a:prstGeom prst="rect">
              <a:avLst/>
            </a:prstGeom>
          </p:spPr>
          <p:txBody>
            <a:bodyPr anchor="ctr" rtlCol="false" tIns="52801" lIns="52801" bIns="52801" rIns="5280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352648" y="6980782"/>
            <a:ext cx="6778625" cy="3210272"/>
            <a:chOff x="0" y="0"/>
            <a:chExt cx="1501729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213272" y="7482887"/>
            <a:ext cx="6778625" cy="3210272"/>
            <a:chOff x="0" y="0"/>
            <a:chExt cx="1501729" cy="711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true" flipV="false" rot="0">
            <a:off x="16462333" y="7423273"/>
            <a:ext cx="3229013" cy="3269886"/>
          </a:xfrm>
          <a:custGeom>
            <a:avLst/>
            <a:gdLst/>
            <a:ahLst/>
            <a:cxnLst/>
            <a:rect r="r" b="b" t="t" l="l"/>
            <a:pathLst>
              <a:path h="3269886" w="3229013">
                <a:moveTo>
                  <a:pt x="3229012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2" y="3269886"/>
                </a:lnTo>
                <a:lnTo>
                  <a:pt x="322901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583590" y="9356701"/>
            <a:ext cx="1493249" cy="834353"/>
          </a:xfrm>
          <a:custGeom>
            <a:avLst/>
            <a:gdLst/>
            <a:ahLst/>
            <a:cxnLst/>
            <a:rect r="r" b="b" t="t" l="l"/>
            <a:pathLst>
              <a:path h="834353" w="1493249">
                <a:moveTo>
                  <a:pt x="0" y="0"/>
                </a:moveTo>
                <a:lnTo>
                  <a:pt x="1493249" y="0"/>
                </a:lnTo>
                <a:lnTo>
                  <a:pt x="1493249" y="834353"/>
                </a:lnTo>
                <a:lnTo>
                  <a:pt x="0" y="83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925615" y="9390610"/>
            <a:ext cx="657974" cy="766536"/>
          </a:xfrm>
          <a:custGeom>
            <a:avLst/>
            <a:gdLst/>
            <a:ahLst/>
            <a:cxnLst/>
            <a:rect r="r" b="b" t="t" l="l"/>
            <a:pathLst>
              <a:path h="766536" w="657974">
                <a:moveTo>
                  <a:pt x="0" y="0"/>
                </a:moveTo>
                <a:lnTo>
                  <a:pt x="657975" y="0"/>
                </a:lnTo>
                <a:lnTo>
                  <a:pt x="657975" y="766536"/>
                </a:lnTo>
                <a:lnTo>
                  <a:pt x="0" y="7665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8851" r="-191602" b="-48017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07644" y="820340"/>
            <a:ext cx="8289088" cy="4323160"/>
          </a:xfrm>
          <a:custGeom>
            <a:avLst/>
            <a:gdLst/>
            <a:ahLst/>
            <a:cxnLst/>
            <a:rect r="r" b="b" t="t" l="l"/>
            <a:pathLst>
              <a:path h="4323160" w="8289088">
                <a:moveTo>
                  <a:pt x="0" y="0"/>
                </a:moveTo>
                <a:lnTo>
                  <a:pt x="8289088" y="0"/>
                </a:lnTo>
                <a:lnTo>
                  <a:pt x="8289088" y="4323160"/>
                </a:lnTo>
                <a:lnTo>
                  <a:pt x="0" y="43231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44445" r="0" b="-181636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07644" y="5261693"/>
            <a:ext cx="8276441" cy="4323160"/>
          </a:xfrm>
          <a:custGeom>
            <a:avLst/>
            <a:gdLst/>
            <a:ahLst/>
            <a:cxnLst/>
            <a:rect r="r" b="b" t="t" l="l"/>
            <a:pathLst>
              <a:path h="4323160" w="8276441">
                <a:moveTo>
                  <a:pt x="0" y="0"/>
                </a:moveTo>
                <a:lnTo>
                  <a:pt x="8276441" y="0"/>
                </a:lnTo>
                <a:lnTo>
                  <a:pt x="8276441" y="4323160"/>
                </a:lnTo>
                <a:lnTo>
                  <a:pt x="0" y="43231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6120" r="-24062" b="-651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1746126" y="6431620"/>
            <a:ext cx="4404422" cy="4460175"/>
          </a:xfrm>
          <a:custGeom>
            <a:avLst/>
            <a:gdLst/>
            <a:ahLst/>
            <a:cxnLst/>
            <a:rect r="r" b="b" t="t" l="l"/>
            <a:pathLst>
              <a:path h="4460175" w="4404422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8979335" y="820340"/>
            <a:ext cx="8700969" cy="1754097"/>
            <a:chOff x="0" y="0"/>
            <a:chExt cx="3623642" cy="7305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623642" cy="730519"/>
            </a:xfrm>
            <a:custGeom>
              <a:avLst/>
              <a:gdLst/>
              <a:ahLst/>
              <a:cxnLst/>
              <a:rect r="r" b="b" t="t" l="l"/>
              <a:pathLst>
                <a:path h="730519" w="3623642">
                  <a:moveTo>
                    <a:pt x="0" y="0"/>
                  </a:moveTo>
                  <a:lnTo>
                    <a:pt x="3623642" y="0"/>
                  </a:lnTo>
                  <a:lnTo>
                    <a:pt x="3623642" y="730519"/>
                  </a:lnTo>
                  <a:lnTo>
                    <a:pt x="0" y="73051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3623642" cy="787669"/>
            </a:xfrm>
            <a:prstGeom prst="rect">
              <a:avLst/>
            </a:prstGeom>
          </p:spPr>
          <p:txBody>
            <a:bodyPr anchor="ctr" rtlCol="false" tIns="52801" lIns="52801" bIns="52801" rIns="5280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368605" y="4687308"/>
            <a:ext cx="506503" cy="574384"/>
          </a:xfrm>
          <a:custGeom>
            <a:avLst/>
            <a:gdLst/>
            <a:ahLst/>
            <a:cxnLst/>
            <a:rect r="r" b="b" t="t" l="l"/>
            <a:pathLst>
              <a:path h="574384" w="506503">
                <a:moveTo>
                  <a:pt x="0" y="0"/>
                </a:moveTo>
                <a:lnTo>
                  <a:pt x="506503" y="0"/>
                </a:lnTo>
                <a:lnTo>
                  <a:pt x="506503" y="574385"/>
                </a:lnTo>
                <a:lnTo>
                  <a:pt x="0" y="5743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318294" y="6681811"/>
            <a:ext cx="607125" cy="597765"/>
          </a:xfrm>
          <a:custGeom>
            <a:avLst/>
            <a:gdLst/>
            <a:ahLst/>
            <a:cxnLst/>
            <a:rect r="r" b="b" t="t" l="l"/>
            <a:pathLst>
              <a:path h="597765" w="607125">
                <a:moveTo>
                  <a:pt x="0" y="0"/>
                </a:moveTo>
                <a:lnTo>
                  <a:pt x="607125" y="0"/>
                </a:lnTo>
                <a:lnTo>
                  <a:pt x="607125" y="597766"/>
                </a:lnTo>
                <a:lnTo>
                  <a:pt x="0" y="5977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9368605" y="1476175"/>
            <a:ext cx="8023051" cy="794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</a:pPr>
            <a:r>
              <a:rPr lang="en-US" sz="289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oldest three-story building, was put into operation </a:t>
            </a:r>
            <a:r>
              <a:rPr lang="en-US" sz="2895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in 1963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107726" y="4294650"/>
            <a:ext cx="7151574" cy="479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8"/>
              </a:lnSpc>
            </a:pPr>
          </a:p>
          <a:p>
            <a:pPr algn="just">
              <a:lnSpc>
                <a:spcPts val="2888"/>
              </a:lnSpc>
            </a:pPr>
            <a:r>
              <a:rPr lang="en-US" sz="272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creation of necessary and high-quality conditions </a:t>
            </a:r>
          </a:p>
          <a:p>
            <a:pPr algn="just">
              <a:lnSpc>
                <a:spcPts val="2888"/>
              </a:lnSpc>
            </a:pPr>
          </a:p>
          <a:p>
            <a:pPr algn="just">
              <a:lnSpc>
                <a:spcPts val="2888"/>
              </a:lnSpc>
            </a:pPr>
          </a:p>
          <a:p>
            <a:pPr algn="l">
              <a:lnSpc>
                <a:spcPts val="2888"/>
              </a:lnSpc>
            </a:pPr>
            <a:r>
              <a:rPr lang="en-US" sz="272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providing medical care to patients with various diseases by creating a modern medical complex using modern materials and energy-saving technologies, inclusiveness</a:t>
            </a:r>
          </a:p>
          <a:p>
            <a:pPr algn="just">
              <a:lnSpc>
                <a:spcPts val="2888"/>
              </a:lnSpc>
            </a:pPr>
          </a:p>
          <a:p>
            <a:pPr algn="just">
              <a:lnSpc>
                <a:spcPts val="2888"/>
              </a:lnSpc>
            </a:pPr>
          </a:p>
          <a:p>
            <a:pPr algn="just">
              <a:lnSpc>
                <a:spcPts val="2888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9368605" y="3100174"/>
            <a:ext cx="8023051" cy="1175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895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Completion of construction works at the facility will ensure:</a:t>
            </a:r>
          </a:p>
          <a:p>
            <a:pPr algn="l">
              <a:lnSpc>
                <a:spcPts val="3068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DAGTDkWGydA</dc:identifier>
  <dcterms:modified xsi:type="dcterms:W3CDTF">2011-08-01T06:04:30Z</dcterms:modified>
  <cp:revision>1</cp:revision>
  <dc:title>Cherkasy presents</dc:title>
</cp:coreProperties>
</file>